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8"/>
  </p:notesMasterIdLst>
  <p:handoutMasterIdLst>
    <p:handoutMasterId r:id="rId39"/>
  </p:handoutMasterIdLst>
  <p:sldIdLst>
    <p:sldId id="312" r:id="rId5"/>
    <p:sldId id="304" r:id="rId6"/>
    <p:sldId id="307" r:id="rId7"/>
    <p:sldId id="325" r:id="rId8"/>
    <p:sldId id="281" r:id="rId9"/>
    <p:sldId id="282" r:id="rId10"/>
    <p:sldId id="314" r:id="rId11"/>
    <p:sldId id="326" r:id="rId12"/>
    <p:sldId id="328" r:id="rId13"/>
    <p:sldId id="315" r:id="rId14"/>
    <p:sldId id="329" r:id="rId15"/>
    <p:sldId id="330" r:id="rId16"/>
    <p:sldId id="327" r:id="rId17"/>
    <p:sldId id="332" r:id="rId18"/>
    <p:sldId id="333" r:id="rId19"/>
    <p:sldId id="317" r:id="rId20"/>
    <p:sldId id="335" r:id="rId21"/>
    <p:sldId id="334" r:id="rId22"/>
    <p:sldId id="318" r:id="rId23"/>
    <p:sldId id="331" r:id="rId24"/>
    <p:sldId id="319" r:id="rId25"/>
    <p:sldId id="323" r:id="rId26"/>
    <p:sldId id="324" r:id="rId27"/>
    <p:sldId id="321" r:id="rId28"/>
    <p:sldId id="336" r:id="rId29"/>
    <p:sldId id="322" r:id="rId30"/>
    <p:sldId id="337" r:id="rId31"/>
    <p:sldId id="338" r:id="rId32"/>
    <p:sldId id="339" r:id="rId33"/>
    <p:sldId id="340" r:id="rId34"/>
    <p:sldId id="341" r:id="rId35"/>
    <p:sldId id="342" r:id="rId36"/>
    <p:sldId id="297" r:id="rId3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388" autoAdjust="0"/>
  </p:normalViewPr>
  <p:slideViewPr>
    <p:cSldViewPr snapToGrid="0" snapToObjects="1">
      <p:cViewPr varScale="1">
        <p:scale>
          <a:sx n="70" d="100"/>
          <a:sy n="70" d="100"/>
        </p:scale>
        <p:origin x="525" y="4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E017E-7B6B-1CC7-715E-9777CA52E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A7A0E-ECE7-6084-1B02-E1D2316AE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2826B-A8CF-1F46-0D25-EA7730902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01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F3BD-C318-74F6-C4CE-059BB8CBC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33EB3-6E76-7A69-2DFD-DCF0DAB85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345A6C-AA72-2A19-B9CC-744B1EE08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7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6389E-FF7A-B178-F4B2-1A28E0E63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C52C0-A56F-3CE7-19CE-5926D15DA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6326B-2A97-D758-D3F0-2F03255A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45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33114-6FCD-6E30-7BB2-7CA9F7C6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EEF5A-A1E7-A14D-D3F7-D1D7854D2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77933-230F-0B3E-5514-D779AD45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AFFF0-A2F3-F534-FE03-AC6CB09D7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7C699-2DFA-E381-8193-121BD87F0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0E4D1-F209-234C-E963-C57C3B351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8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E6F0D-E27E-7AB1-A219-62C1985B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42483E-D787-A527-1D60-9C05F1FC7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44CD8-1AA8-0482-1F8B-F505B05AF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88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B3E26-7B0C-F259-952E-D3799DB6D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628E68-BA0D-9AF9-1461-3A8ED8C5D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C613D-D2EE-F8F1-76E4-8ADFAB412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63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10D3F-7341-9333-F4FB-9F68DBA7A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9C807-8102-9DC0-C896-329F84551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AB7C9-FB70-82BF-D810-40DD66F5F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92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BD3BA-37EC-42FA-3B3E-A8F4F839F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C8A01-3238-857D-0D92-A60801FFC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EF3311-EF78-4567-7C84-2FD94D904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7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5226C-EB59-ABE1-25CB-3041E03E1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65632-D039-AC7E-EC0E-597791604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49582-0754-FA6F-C866-7513AE0B9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99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6F4B3-03ED-458D-5B13-2186914D8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21ADA-6351-4ECB-8DE7-441B0B790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8C3DF-6656-E357-A0F6-855D8202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81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FB20-ED71-61DA-3090-EB37836F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86901-189B-FD3E-FE4D-2044C67E8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0536C-E3EB-65BA-0C85-BB6658FEB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59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E28D5-4BAE-5EDE-15DB-EEA8F1040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99CF11-68D5-EB75-1D0C-41B2A746F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209FCC-7D35-DE77-80A4-4D4C0CD41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03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EC31-B5D8-376D-2D8D-97243991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25A0C7-D95F-2AE2-01BB-2DEF21B57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450F8-ECC8-5988-4352-30653DBD2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82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5845-67B4-0816-0278-15EFA72F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0586D-9D41-64C7-F9DC-896425DE4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595FF-D8AB-7934-3712-6DEB19E4E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84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8AF75-CE1D-D9E5-B9F5-28DC79BEE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A1348-5040-6F90-D722-94A15C961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3A864-3A50-5DF3-2D5F-0A5AAF9E5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52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5E745-9217-22FF-1932-B999E6E0B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B9F9E6-A235-2618-292E-E0F2E879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F3CD9A-7364-03C5-6820-8C992BF41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66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99E9B-B0C5-39A0-E347-A253A65D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461B5D-4982-69D6-FA70-0C38973D9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798F1-FB89-24C6-A23E-3BFE99F3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3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60B53-FBEA-75A4-6621-244333BA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54242-8611-55F4-34C9-9C509BF45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6EE247-42ED-328F-09F7-40DCDE3CA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8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6EBA0-FF14-E840-E22B-C0952AFB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8D26B-B1AC-95D7-5569-51AC2A6CE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86051-FAF2-16E0-A121-C5E15F5C9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0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nerkar.d@northeastern.ed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AI-Powered Semantic Matching System for Candidate-Job Ranking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Effective delivery techniques used in MVP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/>
          </a:bodyPr>
          <a:lstStyle/>
          <a:p>
            <a:r>
              <a:rPr lang="en-US" dirty="0"/>
              <a:t>Semantic Scoring Using Sentence-BERT Ensemble.</a:t>
            </a:r>
          </a:p>
          <a:p>
            <a:r>
              <a:rPr lang="en-US" dirty="0"/>
              <a:t>Models Used</a:t>
            </a:r>
          </a:p>
          <a:p>
            <a:pPr lvl="1"/>
            <a:r>
              <a:rPr lang="en-US" dirty="0"/>
              <a:t>all-mpnet-base-v2</a:t>
            </a:r>
          </a:p>
          <a:p>
            <a:pPr lvl="1"/>
            <a:r>
              <a:rPr lang="en-US" dirty="0" err="1"/>
              <a:t>intfloat</a:t>
            </a:r>
            <a:r>
              <a:rPr lang="en-US" dirty="0"/>
              <a:t>/e5-base</a:t>
            </a:r>
          </a:p>
          <a:p>
            <a:pPr lvl="1"/>
            <a:r>
              <a:rPr lang="en-US" dirty="0"/>
              <a:t>BAAI/bge-base-en-v1.5</a:t>
            </a:r>
          </a:p>
          <a:p>
            <a:pPr marL="0" lvl="1" indent="0">
              <a:buNone/>
            </a:pPr>
            <a:r>
              <a:rPr lang="en-US" dirty="0"/>
              <a:t>Domains Evaluated: Experience, Projects, Education, Publications, Skills.</a:t>
            </a:r>
          </a:p>
          <a:p>
            <a:pPr lvl="1"/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159" y="2303028"/>
            <a:ext cx="3284951" cy="3720337"/>
          </a:xfrm>
        </p:spPr>
        <p:txBody>
          <a:bodyPr>
            <a:normAutofit/>
          </a:bodyPr>
          <a:lstStyle/>
          <a:p>
            <a:r>
              <a:rPr lang="en-US" dirty="0"/>
              <a:t>Methodology:</a:t>
            </a:r>
          </a:p>
          <a:p>
            <a:pPr lvl="1"/>
            <a:r>
              <a:rPr lang="en-US" dirty="0"/>
              <a:t>Text embeddings created using each model.</a:t>
            </a:r>
          </a:p>
          <a:p>
            <a:pPr lvl="1"/>
            <a:r>
              <a:rPr lang="en-US" dirty="0"/>
              <a:t>Ensemble Cosine similarity calculated between candidate and job embeddings.</a:t>
            </a:r>
          </a:p>
          <a:p>
            <a:pPr lvl="1"/>
            <a:r>
              <a:rPr lang="en-US" dirty="0"/>
              <a:t>Top 3 similarities selected and averaged per domain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0069A-0773-BE6B-91E4-2958C05D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7589E-4CFA-0A35-08EF-2FC11CEEF5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1F8FEF-DCDE-7D18-E8F1-EB63A2E5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254"/>
          <a:stretch/>
        </p:blipFill>
        <p:spPr>
          <a:xfrm>
            <a:off x="182227" y="696036"/>
            <a:ext cx="8633670" cy="2477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6209BB-FA89-6C3D-DFFD-3AF10374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687"/>
          <a:stretch/>
        </p:blipFill>
        <p:spPr>
          <a:xfrm>
            <a:off x="1948612" y="4237629"/>
            <a:ext cx="9912737" cy="2405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AC7F7-E0B6-ACC0-6A83-FD1D2E4CA48B}"/>
              </a:ext>
            </a:extLst>
          </p:cNvPr>
          <p:cNvSpPr txBox="1"/>
          <p:nvPr/>
        </p:nvSpPr>
        <p:spPr>
          <a:xfrm>
            <a:off x="221759" y="337776"/>
            <a:ext cx="51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Feature Generation: For each Job-Candidate Pair. 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C867-9478-A5AE-CFEA-B5D219BF1508}"/>
              </a:ext>
            </a:extLst>
          </p:cNvPr>
          <p:cNvSpPr txBox="1"/>
          <p:nvPr/>
        </p:nvSpPr>
        <p:spPr>
          <a:xfrm>
            <a:off x="2074460" y="3746307"/>
            <a:ext cx="964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Summary: Sematic Analysis in the Pipeline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813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20DB-F0F5-BD12-4037-3F7C714D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49316-7CD1-56CB-EDFB-C355C88C2A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E34460-F648-320B-7305-F016263C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72"/>
          <a:stretch/>
        </p:blipFill>
        <p:spPr>
          <a:xfrm>
            <a:off x="759473" y="1647031"/>
            <a:ext cx="10666554" cy="4003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10E40-BDB0-B5E9-EA54-2548D78D8804}"/>
              </a:ext>
            </a:extLst>
          </p:cNvPr>
          <p:cNvSpPr txBox="1"/>
          <p:nvPr/>
        </p:nvSpPr>
        <p:spPr>
          <a:xfrm>
            <a:off x="648268" y="928688"/>
            <a:ext cx="951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Time to determine (LABEL)</a:t>
            </a:r>
            <a:r>
              <a:rPr lang="en-US" b="1" dirty="0">
                <a:solidFill>
                  <a:srgbClr val="002060"/>
                </a:solidFill>
              </a:rPr>
              <a:t>Rank</a:t>
            </a:r>
            <a:r>
              <a:rPr lang="en-US" dirty="0">
                <a:solidFill>
                  <a:srgbClr val="002060"/>
                </a:solidFill>
              </a:rPr>
              <a:t> of the candidate.  Thus, sematic score are required as follows. 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73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6FEE6-00A7-5DD7-A371-7E4B32BA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11B99-0F50-B177-2857-CB284CD80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47234-ADCC-6E97-7101-21FDB201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0" y="1807603"/>
            <a:ext cx="11952839" cy="3665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6B418-7614-1053-D2EF-B33C42A48FB1}"/>
              </a:ext>
            </a:extLst>
          </p:cNvPr>
          <p:cNvSpPr txBox="1"/>
          <p:nvPr/>
        </p:nvSpPr>
        <p:spPr>
          <a:xfrm>
            <a:off x="163769" y="1030403"/>
            <a:ext cx="1013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Rank Label </a:t>
            </a:r>
            <a:r>
              <a:rPr lang="en-US" dirty="0">
                <a:solidFill>
                  <a:srgbClr val="002060"/>
                </a:solidFill>
              </a:rPr>
              <a:t>for Ranking Logic Generated : Ranks calculated for the candidate listing on leader board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F93ED2-F211-B6FC-3B40-CF77BB559894}"/>
              </a:ext>
            </a:extLst>
          </p:cNvPr>
          <p:cNvCxnSpPr>
            <a:cxnSpLocks/>
          </p:cNvCxnSpPr>
          <p:nvPr/>
        </p:nvCxnSpPr>
        <p:spPr>
          <a:xfrm>
            <a:off x="10078872" y="1385247"/>
            <a:ext cx="1132764" cy="139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1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E16C3-E24E-2A91-0762-8B049529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223FF-4BA0-0B2B-E6CB-8DB68DC2C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5605B-8307-BABF-8F06-9EBC9604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20" y="346574"/>
            <a:ext cx="5964822" cy="293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C9053-EB59-5A3C-870C-2EA2E4090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32" y="3281645"/>
            <a:ext cx="6975906" cy="3448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5C0C80-621B-508C-F760-8055DC48A976}"/>
              </a:ext>
            </a:extLst>
          </p:cNvPr>
          <p:cNvSpPr txBox="1"/>
          <p:nvPr/>
        </p:nvSpPr>
        <p:spPr>
          <a:xfrm>
            <a:off x="3493827" y="4701655"/>
            <a:ext cx="1569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Score Sematic Accuracy After Data Clearing and logic improvement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2B4DF-8880-75B1-0BC9-1DA64E36A15E}"/>
              </a:ext>
            </a:extLst>
          </p:cNvPr>
          <p:cNvSpPr txBox="1"/>
          <p:nvPr/>
        </p:nvSpPr>
        <p:spPr>
          <a:xfrm>
            <a:off x="6504292" y="557284"/>
            <a:ext cx="1657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Score Sematic Accuracy Before Data Clearing and logic improvement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1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AA21E-0B13-9112-558D-A86F2F024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9079F3-01AD-7374-8E79-B30A8A7F16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CDDA2-4166-8433-175D-ACE862C69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9" y="3342644"/>
            <a:ext cx="6909782" cy="3365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984D6-D1AE-7F7B-C88C-5B793540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39" y="269312"/>
            <a:ext cx="6682770" cy="3159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C86C1-A011-B29E-66E9-3CC169616A04}"/>
              </a:ext>
            </a:extLst>
          </p:cNvPr>
          <p:cNvSpPr txBox="1"/>
          <p:nvPr/>
        </p:nvSpPr>
        <p:spPr>
          <a:xfrm>
            <a:off x="6504292" y="557284"/>
            <a:ext cx="1657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C8F"/>
                </a:solidFill>
              </a:rPr>
              <a:t>Score Sematic Accuracy Before Data Clearing and logic improvement</a:t>
            </a:r>
            <a:endParaRPr lang="en-IN" dirty="0">
              <a:solidFill>
                <a:srgbClr val="202C8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46652-BEA3-0329-6FDD-0761BFB93F58}"/>
              </a:ext>
            </a:extLst>
          </p:cNvPr>
          <p:cNvSpPr txBox="1"/>
          <p:nvPr/>
        </p:nvSpPr>
        <p:spPr>
          <a:xfrm>
            <a:off x="3493827" y="4701655"/>
            <a:ext cx="1569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C8F"/>
                </a:solidFill>
              </a:rPr>
              <a:t>Score Sematic Accuracy After Data Clearing and logic improvement</a:t>
            </a:r>
            <a:endParaRPr lang="en-IN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/>
              <a:t>Overall Score Calculation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463"/>
            <a:ext cx="3282950" cy="414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Weight Distribution:</a:t>
            </a:r>
          </a:p>
          <a:p>
            <a:r>
              <a:rPr lang="en-US" dirty="0"/>
              <a:t>40% Experience</a:t>
            </a:r>
          </a:p>
          <a:p>
            <a:r>
              <a:rPr lang="en-US" dirty="0"/>
              <a:t>40% Projects</a:t>
            </a:r>
          </a:p>
          <a:p>
            <a:r>
              <a:rPr lang="en-US" dirty="0"/>
              <a:t>6.67% Education</a:t>
            </a:r>
          </a:p>
          <a:p>
            <a:r>
              <a:rPr lang="en-US" dirty="0"/>
              <a:t>6.67% Skills</a:t>
            </a:r>
          </a:p>
          <a:p>
            <a:r>
              <a:rPr lang="en-US" dirty="0"/>
              <a:t>6.67% Publications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550" y="2303463"/>
            <a:ext cx="3763963" cy="4143375"/>
          </a:xfrm>
        </p:spPr>
        <p:txBody>
          <a:bodyPr/>
          <a:lstStyle/>
          <a:p>
            <a:r>
              <a:rPr lang="en-US" dirty="0"/>
              <a:t>Output Feature: overall_semantic_match_score</a:t>
            </a:r>
          </a:p>
          <a:p>
            <a:r>
              <a:rPr lang="en-US" dirty="0"/>
              <a:t>Candidates were ranked per job using this final score </a:t>
            </a:r>
          </a:p>
          <a:p>
            <a:r>
              <a:rPr lang="en-US" dirty="0"/>
              <a:t>column: Label (Ranking).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7749023-A637-2900-3D7D-C615C044BD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678" r="31678"/>
          <a:stretch/>
        </p:blipFill>
        <p:spPr>
          <a:xfrm>
            <a:off x="9129713" y="817450"/>
            <a:ext cx="3085452" cy="60405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573595-9FF4-4FD4-AF47-C1A91091E2E2}"/>
              </a:ext>
            </a:extLst>
          </p:cNvPr>
          <p:cNvSpPr txBox="1"/>
          <p:nvPr/>
        </p:nvSpPr>
        <p:spPr>
          <a:xfrm>
            <a:off x="914400" y="5261212"/>
            <a:ext cx="708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C8F"/>
                </a:solidFill>
              </a:rPr>
              <a:t>Weightage distributed amongst sematic scores to calculate over all score for ranking, same as a HR gives importance to any candidate profile.</a:t>
            </a:r>
            <a:endParaRPr lang="en-IN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54193-1C35-60EF-DF77-09F7B9270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D3A69-4860-BDAA-85E6-A8177E665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98528-5A16-BF3A-2572-E0774CFE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02" y="369322"/>
            <a:ext cx="9772721" cy="56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7A5DC-3E05-1D1A-545A-B88FE4BBE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EAD7-CC6D-9C34-AAB4-571E6AC7E2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B2AE4-0B78-B53E-3EFF-51B9B6D1F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4" y="372167"/>
            <a:ext cx="10534727" cy="4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34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Test Dataset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3721817"/>
          </a:xfrm>
        </p:spPr>
        <p:txBody>
          <a:bodyPr/>
          <a:lstStyle/>
          <a:p>
            <a:r>
              <a:rPr lang="en-US" dirty="0"/>
              <a:t>Created test data with 5 jobs and 5 new candidates.</a:t>
            </a:r>
          </a:p>
          <a:p>
            <a:endParaRPr lang="en-US" dirty="0"/>
          </a:p>
          <a:p>
            <a:r>
              <a:rPr lang="en-US" dirty="0"/>
              <a:t>Applied identical preprocessing </a:t>
            </a:r>
          </a:p>
          <a:p>
            <a:r>
              <a:rPr lang="en-US" dirty="0"/>
              <a:t>and scoring pipeline.</a:t>
            </a:r>
          </a:p>
          <a:p>
            <a:endParaRPr lang="en-US" dirty="0"/>
          </a:p>
          <a:p>
            <a:r>
              <a:rPr lang="en-US" dirty="0"/>
              <a:t>Left out final rank and overall score </a:t>
            </a:r>
          </a:p>
          <a:p>
            <a:r>
              <a:rPr lang="en-US" dirty="0"/>
              <a:t>to test model predictions.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54012-35DE-1A07-3F15-E30FF983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996" y="3807725"/>
            <a:ext cx="6498407" cy="29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34640"/>
            <a:ext cx="7458501" cy="320734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&amp; 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Collection, Preparation &amp; Feature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Semantic Scoring and Overall Score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Dataset Generation and Model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Evaluation &amp; Performance 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Enhancements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EF9AA-5F31-9CEE-2F25-FB46A027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42ECD0-C2C8-6292-4410-C7B429D7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Model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F1765-BCD9-B317-4A6D-AC2547053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8BBE4-A591-E133-1C6C-27201C6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02" y="2730892"/>
            <a:ext cx="9485793" cy="31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7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186" y="1089213"/>
            <a:ext cx="9853684" cy="980844"/>
          </a:xfrm>
        </p:spPr>
        <p:txBody>
          <a:bodyPr/>
          <a:lstStyle/>
          <a:p>
            <a:r>
              <a:rPr lang="en-US" dirty="0"/>
              <a:t>Model Training with </a:t>
            </a:r>
            <a:br>
              <a:rPr lang="en-US" dirty="0"/>
            </a:br>
            <a:r>
              <a:rPr lang="en-US" dirty="0"/>
              <a:t>XGBoost Ranking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308" y="2331958"/>
            <a:ext cx="4544704" cy="37042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Type: XGBoost Gradient Boosted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Objective: rank: pairwise for learning to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Metric: NDCG (Normalized Discounted Cumulative Gain)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Features: Five domain-specific semantic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Label: Label (Ranking)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Grouping: By </a:t>
            </a:r>
            <a:r>
              <a:rPr lang="en-US" dirty="0" err="1"/>
              <a:t>Job_ID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Training: 1000 boosting rounds with early stopping</a:t>
            </a:r>
          </a:p>
          <a:p>
            <a:endParaRPr lang="en-US" dirty="0"/>
          </a:p>
          <a:p>
            <a:r>
              <a:rPr lang="en-US" dirty="0"/>
              <a:t>Model Saved As: </a:t>
            </a:r>
            <a:r>
              <a:rPr lang="en-US" dirty="0" err="1"/>
              <a:t>xgb_ranking_model.ubj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153682-4055-A0E6-B543-0AE01ECB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92" y="0"/>
            <a:ext cx="2568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B4CEB-21F3-925F-394C-D80F07922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BA32F2-9361-114A-5347-30BEEC1D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186" y="1089213"/>
            <a:ext cx="9853684" cy="980844"/>
          </a:xfrm>
        </p:spPr>
        <p:txBody>
          <a:bodyPr/>
          <a:lstStyle/>
          <a:p>
            <a:r>
              <a:rPr lang="en-US" dirty="0"/>
              <a:t>Model Evaluation &amp;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FC26F-AC05-15A2-5521-6002C36F7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308" y="2331958"/>
            <a:ext cx="4544704" cy="37042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Evaluated using built-in NDCG metric during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Observed strong ranking correlation between true and predicted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interpretability using feature-wise semantic contributions.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B156C-15C1-EDAD-56A6-E69A97801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5CBB23-9E95-A814-9EA4-264E244C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0057"/>
            <a:ext cx="5477671" cy="44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5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B6DA-E1CC-2ED4-12BD-5BFFDBBB8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FE6C2A-1FA6-9213-473B-E4900B61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186" y="1089213"/>
            <a:ext cx="9853684" cy="980844"/>
          </a:xfrm>
        </p:spPr>
        <p:txBody>
          <a:bodyPr/>
          <a:lstStyle/>
          <a:p>
            <a:r>
              <a:rPr lang="en-US" dirty="0"/>
              <a:t>Test Predictions </a:t>
            </a:r>
            <a:br>
              <a:rPr lang="en-US" dirty="0"/>
            </a:br>
            <a:r>
              <a:rPr lang="en-US" dirty="0"/>
              <a:t>&amp;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5AA0-C855-DE4A-7738-271ED12D96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308" y="2331958"/>
            <a:ext cx="4544704" cy="3704266"/>
          </a:xfrm>
        </p:spPr>
        <p:txBody>
          <a:bodyPr/>
          <a:lstStyle/>
          <a:p>
            <a:r>
              <a:rPr lang="en-US" dirty="0"/>
              <a:t>Predictions: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Computed scores and rankings for unseen test candidates.</a:t>
            </a:r>
          </a:p>
          <a:p>
            <a:r>
              <a:rPr lang="en-US" dirty="0"/>
              <a:t>Visualization: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Candidate vs. Job semantic bar charts (per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ranks table for each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Insight: Clear alignment between semantic match and rank predictions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AF28B-9025-7F81-6036-4144F96CE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07E15E-07C4-06C4-465B-6DD784EFAF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79577" y="3503547"/>
            <a:ext cx="6679654" cy="324881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04831-7D32-BCB7-DB54-405BBE13C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45" y="855715"/>
            <a:ext cx="500132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42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Final Observations &amp; takeaways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>
            <a:normAutofit/>
          </a:bodyPr>
          <a:lstStyle/>
          <a:p>
            <a:r>
              <a:rPr lang="en-US" dirty="0"/>
              <a:t>End-to-end automated ranking pipeline from raw data to intelligent ranking.</a:t>
            </a:r>
          </a:p>
          <a:p>
            <a:r>
              <a:rPr lang="en-US" dirty="0"/>
              <a:t>Deep semantic understanding using BERT-based embeddings.</a:t>
            </a:r>
          </a:p>
          <a:p>
            <a:r>
              <a:rPr lang="en-US" dirty="0"/>
              <a:t>Model-driven ranking using XGBoost pairwise optimization.</a:t>
            </a:r>
          </a:p>
          <a:p>
            <a:r>
              <a:rPr lang="en-US" dirty="0"/>
              <a:t>Visual, explainable, and scalable system ready for real-world HR tech integration.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853098E-C088-D323-4BF2-987893F262F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40842" y="2303028"/>
            <a:ext cx="3485184" cy="3961593"/>
          </a:xfrm>
        </p:spPr>
        <p:txBody>
          <a:bodyPr/>
          <a:lstStyle/>
          <a:p>
            <a:r>
              <a:rPr lang="en-US" dirty="0"/>
              <a:t>Education semantic scoring with ensemble model was heavy on CPU. </a:t>
            </a:r>
          </a:p>
          <a:p>
            <a:r>
              <a:rPr lang="en-US" dirty="0"/>
              <a:t>Need GPU processing </a:t>
            </a:r>
          </a:p>
          <a:p>
            <a:pPr marL="0" indent="0">
              <a:buNone/>
            </a:pPr>
            <a:r>
              <a:rPr lang="en-US" dirty="0"/>
              <a:t>       (e.g.: CUDA).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EF470-40AF-6D46-0E0A-3820A306C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72F29E-0998-6685-633D-EA07B5C7C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CB43B9-941A-3059-AE8F-13DC76405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3488" y="1153236"/>
            <a:ext cx="10522422" cy="511138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Design Limitations 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13B35-BCE0-3F29-945C-B8C1E9135303}"/>
              </a:ext>
            </a:extLst>
          </p:cNvPr>
          <p:cNvSpPr txBox="1"/>
          <p:nvPr/>
        </p:nvSpPr>
        <p:spPr>
          <a:xfrm>
            <a:off x="1644555" y="1876567"/>
            <a:ext cx="98673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C8F"/>
                </a:solidFill>
              </a:rPr>
              <a:t>Systems Design: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Reading data from Excel</a:t>
            </a:r>
            <a:r>
              <a:rPr lang="en-US" dirty="0">
                <a:solidFill>
                  <a:srgbClr val="202C8F"/>
                </a:solidFill>
              </a:rPr>
              <a:t>:</a:t>
            </a:r>
            <a:r>
              <a:rPr lang="en-US" b="1" dirty="0">
                <a:solidFill>
                  <a:srgbClr val="202C8F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Read is too costly/heavy </a:t>
            </a:r>
            <a:r>
              <a:rPr lang="en-US" dirty="0">
                <a:solidFill>
                  <a:srgbClr val="202C8F"/>
                </a:solidFill>
              </a:rPr>
              <a:t>to handle 1M-1M candidate-job data system may slow down.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202C8F"/>
              </a:solidFill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Using ensemble modeling</a:t>
            </a:r>
            <a:r>
              <a:rPr lang="en-US" dirty="0">
                <a:solidFill>
                  <a:srgbClr val="202C8F"/>
                </a:solidFill>
              </a:rPr>
              <a:t>: using multiple model for better semantic scoring take time to calculate sematic score. Education Semantic scores calculation ETA 2 hrs. </a:t>
            </a:r>
            <a:r>
              <a:rPr lang="en-US" dirty="0">
                <a:solidFill>
                  <a:srgbClr val="C00000"/>
                </a:solidFill>
              </a:rPr>
              <a:t>Slows down CPU as runs locally.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Current calculation logic</a:t>
            </a:r>
            <a:r>
              <a:rPr lang="en-US" dirty="0">
                <a:solidFill>
                  <a:srgbClr val="202C8F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break each section data for calculating sematic scores for all the section for each candidate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Calculates overall score and stores to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Overall scores read from excel to generate rankings and again stored to excel.</a:t>
            </a:r>
          </a:p>
          <a:p>
            <a:endParaRPr lang="en-US" dirty="0">
              <a:solidFill>
                <a:srgbClr val="202C8F"/>
              </a:solidFill>
            </a:endParaRPr>
          </a:p>
          <a:p>
            <a:r>
              <a:rPr lang="en-US" dirty="0">
                <a:solidFill>
                  <a:srgbClr val="202C8F"/>
                </a:solidFill>
              </a:rPr>
              <a:t>4. </a:t>
            </a:r>
            <a:r>
              <a:rPr lang="en-US" b="1" dirty="0">
                <a:solidFill>
                  <a:srgbClr val="202C8F"/>
                </a:solidFill>
              </a:rPr>
              <a:t>No Fall-back mechanism</a:t>
            </a:r>
            <a:r>
              <a:rPr lang="en-US" dirty="0">
                <a:solidFill>
                  <a:srgbClr val="202C8F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what if the model fails</a:t>
            </a:r>
            <a:r>
              <a:rPr lang="en-US" dirty="0">
                <a:solidFill>
                  <a:srgbClr val="202C8F"/>
                </a:solidFill>
              </a:rPr>
              <a:t>. The system will suffer hard crash. </a:t>
            </a:r>
          </a:p>
          <a:p>
            <a:r>
              <a:rPr lang="en-US" dirty="0">
                <a:solidFill>
                  <a:srgbClr val="202C8F"/>
                </a:solidFill>
              </a:rPr>
              <a:t>5. </a:t>
            </a:r>
            <a:r>
              <a:rPr lang="en-US" b="1" dirty="0">
                <a:solidFill>
                  <a:srgbClr val="202C8F"/>
                </a:solidFill>
              </a:rPr>
              <a:t>No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349106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pPr algn="l"/>
            <a:r>
              <a:rPr lang="en-IN" i="0" dirty="0">
                <a:solidFill>
                  <a:srgbClr val="202C8F"/>
                </a:solidFill>
                <a:effectLst/>
              </a:rPr>
              <a:t>improvements</a:t>
            </a:r>
            <a:r>
              <a:rPr lang="en-IN" i="0" dirty="0">
                <a:solidFill>
                  <a:srgbClr val="202C8F"/>
                </a:solidFill>
                <a:effectLst/>
                <a:latin typeface="Inter"/>
              </a:rPr>
              <a:t> 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3C3DC-6609-24BA-A5DD-ABDB66B8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79" y="2437262"/>
            <a:ext cx="7738281" cy="41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4C805-7D17-DCB4-03EB-E87F8B490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D744-9799-AE99-72B9-7FAAE8AE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pPr algn="l"/>
            <a:r>
              <a:rPr lang="en-IN" i="0" dirty="0">
                <a:solidFill>
                  <a:srgbClr val="202C8F"/>
                </a:solidFill>
                <a:effectLst/>
              </a:rPr>
              <a:t>improvements</a:t>
            </a:r>
            <a:r>
              <a:rPr lang="en-IN" i="0" dirty="0">
                <a:solidFill>
                  <a:srgbClr val="202C8F"/>
                </a:solidFill>
                <a:effectLst/>
                <a:latin typeface="Inter"/>
              </a:rPr>
              <a:t> 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0DA9A4-931B-4532-973A-22B4679B4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179EA-FE7B-702B-1BE0-055E1E3A412A}"/>
              </a:ext>
            </a:extLst>
          </p:cNvPr>
          <p:cNvSpPr txBox="1"/>
          <p:nvPr/>
        </p:nvSpPr>
        <p:spPr>
          <a:xfrm>
            <a:off x="914400" y="2337178"/>
            <a:ext cx="103586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2C8F"/>
                </a:solidFill>
              </a:rPr>
              <a:t>1. Added Deep Semantic Granularity with MaxSim</a:t>
            </a:r>
          </a:p>
          <a:p>
            <a:endParaRPr lang="en-IN" b="1" dirty="0">
              <a:solidFill>
                <a:srgbClr val="202C8F"/>
              </a:solidFill>
            </a:endParaRPr>
          </a:p>
          <a:p>
            <a:r>
              <a:rPr lang="en-IN" b="1" dirty="0">
                <a:solidFill>
                  <a:srgbClr val="202C8F"/>
                </a:solidFill>
              </a:rPr>
              <a:t>Before:</a:t>
            </a:r>
            <a:r>
              <a:rPr lang="en-IN" dirty="0">
                <a:solidFill>
                  <a:srgbClr val="202C8F"/>
                </a:solidFill>
              </a:rPr>
              <a:t> Only high-level document embedding (e.g., Sentence-BERT)</a:t>
            </a:r>
            <a:br>
              <a:rPr lang="en-IN" dirty="0">
                <a:solidFill>
                  <a:srgbClr val="202C8F"/>
                </a:solidFill>
              </a:rPr>
            </a:br>
            <a:r>
              <a:rPr lang="en-IN" b="1" dirty="0">
                <a:solidFill>
                  <a:srgbClr val="202C8F"/>
                </a:solidFill>
              </a:rPr>
              <a:t>Now:</a:t>
            </a:r>
            <a:r>
              <a:rPr lang="en-IN" dirty="0">
                <a:solidFill>
                  <a:srgbClr val="202C8F"/>
                </a:solidFill>
              </a:rPr>
              <a:t> Token-level comparison using </a:t>
            </a:r>
            <a:r>
              <a:rPr lang="en-IN" dirty="0" err="1">
                <a:solidFill>
                  <a:srgbClr val="202C8F"/>
                </a:solidFill>
              </a:rPr>
              <a:t>ColBERT’s</a:t>
            </a:r>
            <a:r>
              <a:rPr lang="en-IN" dirty="0">
                <a:solidFill>
                  <a:srgbClr val="202C8F"/>
                </a:solidFill>
              </a:rPr>
              <a:t> </a:t>
            </a:r>
            <a:r>
              <a:rPr lang="en-IN" b="1" dirty="0">
                <a:solidFill>
                  <a:srgbClr val="202C8F"/>
                </a:solidFill>
              </a:rPr>
              <a:t>MaxSim</a:t>
            </a:r>
            <a:r>
              <a:rPr lang="en-IN" dirty="0">
                <a:solidFill>
                  <a:srgbClr val="202C8F"/>
                </a:solidFill>
              </a:rPr>
              <a:t>, capturing word-to-word semantic alignment</a:t>
            </a:r>
            <a:br>
              <a:rPr lang="en-IN" dirty="0">
                <a:solidFill>
                  <a:srgbClr val="202C8F"/>
                </a:solidFill>
              </a:rPr>
            </a:br>
            <a:r>
              <a:rPr lang="en-IN" b="1" dirty="0">
                <a:solidFill>
                  <a:srgbClr val="202C8F"/>
                </a:solidFill>
              </a:rPr>
              <a:t>Improves ranking accuracy</a:t>
            </a:r>
            <a:r>
              <a:rPr lang="en-IN" dirty="0">
                <a:solidFill>
                  <a:srgbClr val="202C8F"/>
                </a:solidFill>
              </a:rPr>
              <a:t> by comparing exact responsibilities, skills, and experience line items</a:t>
            </a:r>
          </a:p>
          <a:p>
            <a:endParaRPr lang="en-US" b="1" dirty="0">
              <a:solidFill>
                <a:srgbClr val="202C8F"/>
              </a:solidFill>
            </a:endParaRPr>
          </a:p>
          <a:p>
            <a:r>
              <a:rPr lang="en-US" dirty="0">
                <a:solidFill>
                  <a:srgbClr val="202C8F"/>
                </a:solidFill>
              </a:rPr>
              <a:t>2. </a:t>
            </a:r>
            <a:r>
              <a:rPr lang="en-US" b="1" dirty="0">
                <a:solidFill>
                  <a:srgbClr val="202C8F"/>
                </a:solidFill>
              </a:rPr>
              <a:t>Introduced FAISS for Scalable Vector Access (without Top-K Filtering)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202C8F"/>
                </a:solidFill>
              </a:rPr>
              <a:t>Before:</a:t>
            </a:r>
            <a:r>
              <a:rPr lang="en-US" dirty="0">
                <a:solidFill>
                  <a:srgbClr val="202C8F"/>
                </a:solidFill>
              </a:rPr>
              <a:t> No scalable vector management or used for Top-K candidate filtering</a:t>
            </a:r>
            <a:br>
              <a:rPr lang="en-US" dirty="0">
                <a:solidFill>
                  <a:srgbClr val="202C8F"/>
                </a:solidFill>
              </a:rPr>
            </a:br>
            <a:r>
              <a:rPr lang="en-US" b="1" dirty="0">
                <a:solidFill>
                  <a:srgbClr val="202C8F"/>
                </a:solidFill>
              </a:rPr>
              <a:t>Now:</a:t>
            </a:r>
            <a:r>
              <a:rPr lang="en-US" dirty="0">
                <a:solidFill>
                  <a:srgbClr val="202C8F"/>
                </a:solidFill>
              </a:rPr>
              <a:t> Uses </a:t>
            </a:r>
            <a:r>
              <a:rPr lang="en-US" b="1" dirty="0">
                <a:solidFill>
                  <a:srgbClr val="202C8F"/>
                </a:solidFill>
              </a:rPr>
              <a:t>FAISS (</a:t>
            </a:r>
            <a:r>
              <a:rPr lang="en-US" b="1" dirty="0" err="1">
                <a:solidFill>
                  <a:srgbClr val="202C8F"/>
                </a:solidFill>
              </a:rPr>
              <a:t>FlatIP</a:t>
            </a:r>
            <a:r>
              <a:rPr lang="en-US" b="1" dirty="0">
                <a:solidFill>
                  <a:srgbClr val="202C8F"/>
                </a:solidFill>
              </a:rPr>
              <a:t>/IVF)</a:t>
            </a:r>
            <a:r>
              <a:rPr lang="en-US" dirty="0">
                <a:solidFill>
                  <a:srgbClr val="202C8F"/>
                </a:solidFill>
              </a:rPr>
              <a:t> for </a:t>
            </a:r>
            <a:r>
              <a:rPr lang="en-US" b="1" dirty="0">
                <a:solidFill>
                  <a:srgbClr val="202C8F"/>
                </a:solidFill>
              </a:rPr>
              <a:t>batch vector access</a:t>
            </a:r>
            <a:r>
              <a:rPr lang="en-US" dirty="0">
                <a:solidFill>
                  <a:srgbClr val="202C8F"/>
                </a:solidFill>
              </a:rPr>
              <a:t> across millions of candidates</a:t>
            </a:r>
            <a:br>
              <a:rPr lang="en-US" dirty="0">
                <a:solidFill>
                  <a:srgbClr val="202C8F"/>
                </a:solidFill>
              </a:rPr>
            </a:br>
            <a:r>
              <a:rPr lang="en-US" dirty="0">
                <a:solidFill>
                  <a:srgbClr val="202C8F"/>
                </a:solidFill>
              </a:rPr>
              <a:t>Allows scoring </a:t>
            </a:r>
            <a:r>
              <a:rPr lang="en-US" b="1" dirty="0">
                <a:solidFill>
                  <a:srgbClr val="202C8F"/>
                </a:solidFill>
              </a:rPr>
              <a:t>all candidates</a:t>
            </a:r>
            <a:r>
              <a:rPr lang="en-US" dirty="0">
                <a:solidFill>
                  <a:srgbClr val="202C8F"/>
                </a:solidFill>
              </a:rPr>
              <a:t>, not just retrieving top-K — </a:t>
            </a:r>
            <a:r>
              <a:rPr lang="en-US" b="1" dirty="0">
                <a:solidFill>
                  <a:srgbClr val="202C8F"/>
                </a:solidFill>
              </a:rPr>
              <a:t>no silent truncation</a:t>
            </a:r>
            <a:endParaRPr lang="en-IN" b="1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68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6E845-C69E-8F81-93B6-EB8DCA34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D893-0418-177C-6647-07D4E587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pPr algn="l"/>
            <a:r>
              <a:rPr lang="en-IN" i="0" dirty="0">
                <a:solidFill>
                  <a:srgbClr val="202C8F"/>
                </a:solidFill>
                <a:effectLst/>
              </a:rPr>
              <a:t>improvements</a:t>
            </a:r>
            <a:r>
              <a:rPr lang="en-IN" i="0" dirty="0">
                <a:solidFill>
                  <a:srgbClr val="202C8F"/>
                </a:solidFill>
                <a:effectLst/>
                <a:latin typeface="Inter"/>
              </a:rPr>
              <a:t> 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E4397-48DD-302D-8D4B-17F811593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05DD2-645E-9A32-E3E6-1B0B4508D78C}"/>
              </a:ext>
            </a:extLst>
          </p:cNvPr>
          <p:cNvSpPr txBox="1"/>
          <p:nvPr/>
        </p:nvSpPr>
        <p:spPr>
          <a:xfrm>
            <a:off x="914400" y="2337178"/>
            <a:ext cx="103586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202C8F"/>
                </a:solidFill>
              </a:rPr>
              <a:t>3. Built-in Chunking for &gt;512 Token Limit</a:t>
            </a:r>
          </a:p>
          <a:p>
            <a:endParaRPr lang="en-US" b="1" dirty="0">
              <a:solidFill>
                <a:srgbClr val="202C8F"/>
              </a:solidFill>
            </a:endParaRPr>
          </a:p>
          <a:p>
            <a:r>
              <a:rPr lang="en-US" b="1" dirty="0">
                <a:solidFill>
                  <a:srgbClr val="202C8F"/>
                </a:solidFill>
              </a:rPr>
              <a:t>Before:</a:t>
            </a:r>
            <a:r>
              <a:rPr lang="en-US" dirty="0">
                <a:solidFill>
                  <a:srgbClr val="202C8F"/>
                </a:solidFill>
              </a:rPr>
              <a:t> No clear handling of long sections</a:t>
            </a:r>
            <a:br>
              <a:rPr lang="en-US" dirty="0">
                <a:solidFill>
                  <a:srgbClr val="202C8F"/>
                </a:solidFill>
              </a:rPr>
            </a:br>
            <a:r>
              <a:rPr lang="en-US" b="1" dirty="0">
                <a:solidFill>
                  <a:srgbClr val="202C8F"/>
                </a:solidFill>
              </a:rPr>
              <a:t>Now:</a:t>
            </a:r>
            <a:r>
              <a:rPr lang="en-US" dirty="0">
                <a:solidFill>
                  <a:srgbClr val="202C8F"/>
                </a:solidFill>
              </a:rPr>
              <a:t> Auto-splits long sections (e.g., long experiences) into </a:t>
            </a:r>
            <a:r>
              <a:rPr lang="en-US" b="1" dirty="0">
                <a:solidFill>
                  <a:srgbClr val="202C8F"/>
                </a:solidFill>
              </a:rPr>
              <a:t>logical, overlapping chunks</a:t>
            </a:r>
            <a:br>
              <a:rPr lang="en-US" dirty="0">
                <a:solidFill>
                  <a:srgbClr val="202C8F"/>
                </a:solidFill>
              </a:rPr>
            </a:br>
            <a:r>
              <a:rPr lang="en-US" dirty="0">
                <a:solidFill>
                  <a:srgbClr val="202C8F"/>
                </a:solidFill>
              </a:rPr>
              <a:t>Avoids transformer truncation errors and ensures complete data is scored</a:t>
            </a:r>
          </a:p>
          <a:p>
            <a:endParaRPr lang="en-US" b="1" dirty="0">
              <a:solidFill>
                <a:srgbClr val="202C8F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202C8F"/>
                </a:solidFill>
              </a:rPr>
              <a:t>4. </a:t>
            </a:r>
            <a:r>
              <a:rPr lang="en-IN" b="1" dirty="0">
                <a:solidFill>
                  <a:srgbClr val="202C8F"/>
                </a:solidFill>
              </a:rPr>
              <a:t>ONNX Runtime for Efficient Model Inference</a:t>
            </a:r>
          </a:p>
          <a:p>
            <a:endParaRPr lang="en-IN" b="1" dirty="0">
              <a:solidFill>
                <a:srgbClr val="202C8F"/>
              </a:solidFill>
            </a:endParaRPr>
          </a:p>
          <a:p>
            <a:r>
              <a:rPr lang="en-IN" b="1" dirty="0">
                <a:solidFill>
                  <a:srgbClr val="202C8F"/>
                </a:solidFill>
              </a:rPr>
              <a:t>Before:</a:t>
            </a:r>
            <a:r>
              <a:rPr lang="en-IN" dirty="0">
                <a:solidFill>
                  <a:srgbClr val="202C8F"/>
                </a:solidFill>
              </a:rPr>
              <a:t> </a:t>
            </a:r>
            <a:r>
              <a:rPr lang="en-IN" dirty="0" err="1">
                <a:solidFill>
                  <a:srgbClr val="202C8F"/>
                </a:solidFill>
              </a:rPr>
              <a:t>PyTorch</a:t>
            </a:r>
            <a:r>
              <a:rPr lang="en-IN" dirty="0">
                <a:solidFill>
                  <a:srgbClr val="202C8F"/>
                </a:solidFill>
              </a:rPr>
              <a:t>-only inference (slower, GPU-dependent)</a:t>
            </a:r>
            <a:br>
              <a:rPr lang="en-IN" dirty="0">
                <a:solidFill>
                  <a:srgbClr val="202C8F"/>
                </a:solidFill>
              </a:rPr>
            </a:br>
            <a:r>
              <a:rPr lang="en-IN" b="1" dirty="0">
                <a:solidFill>
                  <a:srgbClr val="202C8F"/>
                </a:solidFill>
              </a:rPr>
              <a:t>Now:</a:t>
            </a:r>
            <a:r>
              <a:rPr lang="en-IN" dirty="0">
                <a:solidFill>
                  <a:srgbClr val="202C8F"/>
                </a:solidFill>
              </a:rPr>
              <a:t> Integrated </a:t>
            </a:r>
            <a:r>
              <a:rPr lang="en-IN" b="1" dirty="0">
                <a:solidFill>
                  <a:srgbClr val="202C8F"/>
                </a:solidFill>
              </a:rPr>
              <a:t>ONNX Runtime</a:t>
            </a:r>
            <a:r>
              <a:rPr lang="en-IN" dirty="0">
                <a:solidFill>
                  <a:srgbClr val="202C8F"/>
                </a:solidFill>
              </a:rPr>
              <a:t> for fast, lightweight inference across </a:t>
            </a:r>
            <a:r>
              <a:rPr lang="en-IN" b="1" dirty="0">
                <a:solidFill>
                  <a:srgbClr val="202C8F"/>
                </a:solidFill>
              </a:rPr>
              <a:t>CPU and edge devices</a:t>
            </a:r>
            <a:br>
              <a:rPr lang="en-IN" dirty="0">
                <a:solidFill>
                  <a:srgbClr val="202C8F"/>
                </a:solidFill>
              </a:rPr>
            </a:br>
            <a:r>
              <a:rPr lang="en-IN" dirty="0">
                <a:solidFill>
                  <a:srgbClr val="202C8F"/>
                </a:solidFill>
              </a:rPr>
              <a:t>Enables </a:t>
            </a:r>
            <a:r>
              <a:rPr lang="en-IN" b="1" dirty="0">
                <a:solidFill>
                  <a:srgbClr val="202C8F"/>
                </a:solidFill>
              </a:rPr>
              <a:t>low-latency serving at scale</a:t>
            </a:r>
            <a:r>
              <a:rPr lang="en-IN" dirty="0">
                <a:solidFill>
                  <a:srgbClr val="202C8F"/>
                </a:solidFill>
              </a:rPr>
              <a:t> and reduces dependency on GPUs</a:t>
            </a:r>
          </a:p>
        </p:txBody>
      </p:sp>
    </p:spTree>
    <p:extLst>
      <p:ext uri="{BB962C8B-B14F-4D97-AF65-F5344CB8AC3E}">
        <p14:creationId xmlns:p14="http://schemas.microsoft.com/office/powerpoint/2010/main" val="1204621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C2859-5351-DE6C-FA48-93C4F93D3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B1C3-6AD8-7A7D-10F9-6A37B381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pPr algn="l"/>
            <a:r>
              <a:rPr lang="en-IN" i="0" dirty="0">
                <a:solidFill>
                  <a:srgbClr val="202C8F"/>
                </a:solidFill>
                <a:effectLst/>
              </a:rPr>
              <a:t>improvements</a:t>
            </a:r>
            <a:r>
              <a:rPr lang="en-IN" i="0" dirty="0">
                <a:solidFill>
                  <a:srgbClr val="202C8F"/>
                </a:solidFill>
                <a:effectLst/>
                <a:latin typeface="Inter"/>
              </a:rPr>
              <a:t> 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37302-4CB9-C85B-AD47-FE81DFED2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541C-E07D-8855-D2DC-E468654176E0}"/>
              </a:ext>
            </a:extLst>
          </p:cNvPr>
          <p:cNvSpPr txBox="1"/>
          <p:nvPr/>
        </p:nvSpPr>
        <p:spPr>
          <a:xfrm>
            <a:off x="914400" y="2337178"/>
            <a:ext cx="10358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202C8F"/>
                </a:solidFill>
              </a:rPr>
              <a:t>5. Beginner-Friendly Modular Flow</a:t>
            </a:r>
          </a:p>
          <a:p>
            <a:endParaRPr lang="en-US" b="1" dirty="0">
              <a:solidFill>
                <a:srgbClr val="202C8F"/>
              </a:solidFill>
            </a:endParaRPr>
          </a:p>
          <a:p>
            <a:r>
              <a:rPr lang="en-US" b="1" dirty="0">
                <a:solidFill>
                  <a:srgbClr val="202C8F"/>
                </a:solidFill>
              </a:rPr>
              <a:t>Before:</a:t>
            </a:r>
            <a:r>
              <a:rPr lang="en-US" dirty="0">
                <a:solidFill>
                  <a:srgbClr val="202C8F"/>
                </a:solidFill>
              </a:rPr>
              <a:t> Technical architecture with unclear flow for non-developers</a:t>
            </a:r>
            <a:br>
              <a:rPr lang="en-US" dirty="0">
                <a:solidFill>
                  <a:srgbClr val="202C8F"/>
                </a:solidFill>
              </a:rPr>
            </a:br>
            <a:r>
              <a:rPr lang="en-US" b="1" dirty="0">
                <a:solidFill>
                  <a:srgbClr val="202C8F"/>
                </a:solidFill>
              </a:rPr>
              <a:t>Now:</a:t>
            </a:r>
            <a:r>
              <a:rPr lang="en-US" dirty="0">
                <a:solidFill>
                  <a:srgbClr val="202C8F"/>
                </a:solidFill>
              </a:rPr>
              <a:t> Clean </a:t>
            </a:r>
            <a:r>
              <a:rPr lang="en-US" b="1" dirty="0">
                <a:solidFill>
                  <a:srgbClr val="202C8F"/>
                </a:solidFill>
              </a:rPr>
              <a:t>step-by-step explanation</a:t>
            </a:r>
            <a:r>
              <a:rPr lang="en-US" dirty="0">
                <a:solidFill>
                  <a:srgbClr val="202C8F"/>
                </a:solidFill>
              </a:rPr>
              <a:t> for each stage (chunking, scoring, aggregation, reranking)</a:t>
            </a:r>
            <a:br>
              <a:rPr lang="en-US" dirty="0">
                <a:solidFill>
                  <a:srgbClr val="202C8F"/>
                </a:solidFill>
              </a:rPr>
            </a:br>
            <a:r>
              <a:rPr lang="en-US" dirty="0">
                <a:solidFill>
                  <a:srgbClr val="202C8F"/>
                </a:solidFill>
              </a:rPr>
              <a:t>Suitable for product managers, stakeholders, and non-technical collaborators</a:t>
            </a:r>
          </a:p>
          <a:p>
            <a:pPr>
              <a:buNone/>
            </a:pPr>
            <a:endParaRPr lang="en-IN" dirty="0">
              <a:solidFill>
                <a:srgbClr val="202C8F"/>
              </a:solidFill>
            </a:endParaRPr>
          </a:p>
          <a:p>
            <a:pPr>
              <a:buNone/>
            </a:pPr>
            <a:r>
              <a:rPr lang="en-IN" b="1" dirty="0">
                <a:solidFill>
                  <a:srgbClr val="202C8F"/>
                </a:solidFill>
              </a:rPr>
              <a:t>6. Improved Deployment Strategy &amp; API Layer</a:t>
            </a:r>
          </a:p>
          <a:p>
            <a:endParaRPr lang="en-IN" b="1" dirty="0">
              <a:solidFill>
                <a:srgbClr val="202C8F"/>
              </a:solidFill>
            </a:endParaRPr>
          </a:p>
          <a:p>
            <a:r>
              <a:rPr lang="en-IN" b="1" dirty="0">
                <a:solidFill>
                  <a:srgbClr val="202C8F"/>
                </a:solidFill>
              </a:rPr>
              <a:t>Before:</a:t>
            </a:r>
            <a:r>
              <a:rPr lang="en-IN" dirty="0">
                <a:solidFill>
                  <a:srgbClr val="202C8F"/>
                </a:solidFill>
              </a:rPr>
              <a:t> Monolithic structure, unclear serving logic</a:t>
            </a:r>
            <a:br>
              <a:rPr lang="en-IN" dirty="0">
                <a:solidFill>
                  <a:srgbClr val="202C8F"/>
                </a:solidFill>
              </a:rPr>
            </a:br>
            <a:r>
              <a:rPr lang="en-IN" b="1" dirty="0">
                <a:solidFill>
                  <a:srgbClr val="202C8F"/>
                </a:solidFill>
              </a:rPr>
              <a:t>Now:</a:t>
            </a:r>
            <a:r>
              <a:rPr lang="en-IN" dirty="0">
                <a:solidFill>
                  <a:srgbClr val="202C8F"/>
                </a:solidFill>
              </a:rPr>
              <a:t> Clear flow with </a:t>
            </a:r>
            <a:r>
              <a:rPr lang="en-IN" b="1" dirty="0" err="1">
                <a:solidFill>
                  <a:srgbClr val="202C8F"/>
                </a:solidFill>
              </a:rPr>
              <a:t>FastAPI</a:t>
            </a:r>
            <a:r>
              <a:rPr lang="en-IN" b="1" dirty="0">
                <a:solidFill>
                  <a:srgbClr val="202C8F"/>
                </a:solidFill>
              </a:rPr>
              <a:t> + ONNX</a:t>
            </a:r>
            <a:r>
              <a:rPr lang="en-IN" dirty="0">
                <a:solidFill>
                  <a:srgbClr val="202C8F"/>
                </a:solidFill>
              </a:rPr>
              <a:t>, Redis caching, modular batch processing with Ray</a:t>
            </a:r>
            <a:br>
              <a:rPr lang="en-IN" dirty="0">
                <a:solidFill>
                  <a:srgbClr val="202C8F"/>
                </a:solidFill>
              </a:rPr>
            </a:br>
            <a:r>
              <a:rPr lang="en-IN" dirty="0">
                <a:solidFill>
                  <a:srgbClr val="202C8F"/>
                </a:solidFill>
              </a:rPr>
              <a:t>Supports parallel processing and </a:t>
            </a:r>
            <a:r>
              <a:rPr lang="en-IN" b="1" dirty="0">
                <a:solidFill>
                  <a:srgbClr val="202C8F"/>
                </a:solidFill>
              </a:rPr>
              <a:t>1M × 1M job-candidate scalability</a:t>
            </a:r>
            <a:endParaRPr lang="en-IN" dirty="0">
              <a:solidFill>
                <a:srgbClr val="202C8F"/>
              </a:solidFill>
            </a:endParaRPr>
          </a:p>
          <a:p>
            <a:pPr>
              <a:buNone/>
            </a:pPr>
            <a:endParaRPr lang="en-IN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76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931" y="3036623"/>
            <a:ext cx="6703375" cy="211541"/>
          </a:xfrm>
        </p:spPr>
        <p:txBody>
          <a:bodyPr/>
          <a:lstStyle/>
          <a:p>
            <a:br>
              <a:rPr lang="en-US" dirty="0"/>
            </a:br>
            <a:br>
              <a:rPr lang="en-US" sz="2800" dirty="0"/>
            </a:br>
            <a:endParaRPr lang="en-US" sz="2400" b="0" i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1E23077-6183-3D91-ECE2-184BA52B6840}"/>
              </a:ext>
            </a:extLst>
          </p:cNvPr>
          <p:cNvSpPr txBox="1">
            <a:spLocks/>
          </p:cNvSpPr>
          <p:nvPr/>
        </p:nvSpPr>
        <p:spPr>
          <a:xfrm>
            <a:off x="3957851" y="457200"/>
            <a:ext cx="7881582" cy="619608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GOAL</a:t>
            </a:r>
          </a:p>
          <a:p>
            <a:pPr marL="0" indent="0">
              <a:buNone/>
            </a:pPr>
            <a:r>
              <a:rPr lang="en-US" sz="2400" dirty="0"/>
              <a:t>Automate and enhance candidate </a:t>
            </a:r>
          </a:p>
          <a:p>
            <a:pPr marL="0" indent="0">
              <a:buNone/>
            </a:pPr>
            <a:r>
              <a:rPr lang="en-US" sz="2400" dirty="0"/>
              <a:t>shortlisting by calculating the semantic relevance of candidates to job roles.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Understand how relevant a candidate is to a job beyond keywords-Semantic analysis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Generate a rich feature set using profile info                      You have full profiles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Train a strong ML model to rank candidates for each job             </a:t>
            </a:r>
            <a:r>
              <a:rPr lang="en-US" sz="2400" dirty="0" err="1"/>
              <a:t>XGBoost</a:t>
            </a:r>
            <a:r>
              <a:rPr lang="en-US" sz="2400" dirty="0"/>
              <a:t> is perfect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Test that model on new jobs &amp; candidates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11935E-DEC9-4D86-C6AD-AD2BB455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7" y="364958"/>
            <a:ext cx="3525106" cy="336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7A21-D893-81F8-6E01-477713A0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4B77-7775-8659-F4DD-B4342296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pPr algn="l"/>
            <a:r>
              <a:rPr lang="en-IN" i="0" dirty="0">
                <a:solidFill>
                  <a:srgbClr val="202C8F"/>
                </a:solidFill>
                <a:effectLst/>
              </a:rPr>
              <a:t>improvements</a:t>
            </a:r>
            <a:r>
              <a:rPr lang="en-IN" i="0" dirty="0">
                <a:solidFill>
                  <a:srgbClr val="202C8F"/>
                </a:solidFill>
                <a:effectLst/>
                <a:latin typeface="Inter"/>
              </a:rPr>
              <a:t> 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957A1-0A50-E0C2-905E-6F3EE5F4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714ED-1758-DA6E-64B0-7A3D23537BF9}"/>
              </a:ext>
            </a:extLst>
          </p:cNvPr>
          <p:cNvSpPr txBox="1"/>
          <p:nvPr/>
        </p:nvSpPr>
        <p:spPr>
          <a:xfrm>
            <a:off x="914400" y="2337178"/>
            <a:ext cx="103586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202C8F"/>
                </a:solidFill>
              </a:rPr>
              <a:t>7. Diagram with Key Design Calls</a:t>
            </a:r>
          </a:p>
          <a:p>
            <a:endParaRPr lang="en-US" dirty="0">
              <a:solidFill>
                <a:srgbClr val="202C8F"/>
              </a:solidFill>
            </a:endParaRPr>
          </a:p>
          <a:p>
            <a:r>
              <a:rPr lang="en-US" dirty="0">
                <a:solidFill>
                  <a:srgbClr val="202C8F"/>
                </a:solidFill>
              </a:rPr>
              <a:t>Job - MaxSim connection</a:t>
            </a:r>
          </a:p>
          <a:p>
            <a:r>
              <a:rPr lang="en-US" dirty="0">
                <a:solidFill>
                  <a:srgbClr val="202C8F"/>
                </a:solidFill>
              </a:rPr>
              <a:t>FAISS shown as batch provider (not scorer)</a:t>
            </a:r>
          </a:p>
          <a:p>
            <a:r>
              <a:rPr lang="en-US" dirty="0">
                <a:solidFill>
                  <a:srgbClr val="202C8F"/>
                </a:solidFill>
              </a:rPr>
              <a:t>Optional </a:t>
            </a:r>
            <a:r>
              <a:rPr lang="en-US" dirty="0" err="1">
                <a:solidFill>
                  <a:srgbClr val="202C8F"/>
                </a:solidFill>
              </a:rPr>
              <a:t>LightGBM</a:t>
            </a:r>
            <a:r>
              <a:rPr lang="en-US" dirty="0">
                <a:solidFill>
                  <a:srgbClr val="202C8F"/>
                </a:solidFill>
              </a:rPr>
              <a:t>/</a:t>
            </a:r>
            <a:r>
              <a:rPr lang="en-US" dirty="0" err="1">
                <a:solidFill>
                  <a:srgbClr val="202C8F"/>
                </a:solidFill>
              </a:rPr>
              <a:t>XGBoost</a:t>
            </a:r>
            <a:r>
              <a:rPr lang="en-US" dirty="0">
                <a:solidFill>
                  <a:srgbClr val="202C8F"/>
                </a:solidFill>
              </a:rPr>
              <a:t> re-ranker - The diagram is now a </a:t>
            </a:r>
            <a:r>
              <a:rPr lang="en-US" b="1" dirty="0">
                <a:solidFill>
                  <a:srgbClr val="202C8F"/>
                </a:solidFill>
              </a:rPr>
              <a:t>1:1 match</a:t>
            </a:r>
            <a:r>
              <a:rPr lang="en-US" dirty="0">
                <a:solidFill>
                  <a:srgbClr val="202C8F"/>
                </a:solidFill>
              </a:rPr>
              <a:t> with system logic</a:t>
            </a:r>
          </a:p>
          <a:p>
            <a:endParaRPr lang="en-US" dirty="0">
              <a:solidFill>
                <a:srgbClr val="202C8F"/>
              </a:solidFill>
            </a:endParaRPr>
          </a:p>
          <a:p>
            <a:r>
              <a:rPr lang="en-US" dirty="0">
                <a:solidFill>
                  <a:srgbClr val="202C8F"/>
                </a:solidFill>
              </a:rPr>
              <a:t>8. </a:t>
            </a:r>
            <a:r>
              <a:rPr lang="en-US" b="1" dirty="0">
                <a:solidFill>
                  <a:srgbClr val="202C8F"/>
                </a:solidFill>
              </a:rPr>
              <a:t>Fall-back mechanism + Error handling (further enhancements…)</a:t>
            </a:r>
          </a:p>
          <a:p>
            <a:endParaRPr lang="en-US" dirty="0">
              <a:solidFill>
                <a:srgbClr val="202C8F"/>
              </a:solidFill>
            </a:endParaRPr>
          </a:p>
          <a:p>
            <a:pPr>
              <a:buNone/>
            </a:pPr>
            <a:endParaRPr lang="en-IN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765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FA26-EE50-7321-1611-073E6F9C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6A8D-69A7-4C0E-5EBB-D240CCF7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pPr algn="l"/>
            <a:r>
              <a:rPr lang="en-IN" i="0" dirty="0">
                <a:solidFill>
                  <a:srgbClr val="202C8F"/>
                </a:solidFill>
                <a:effectLst/>
              </a:rPr>
              <a:t>Model - </a:t>
            </a:r>
            <a:r>
              <a:rPr lang="en-IN" dirty="0" err="1"/>
              <a:t>ColBERT’s</a:t>
            </a:r>
            <a:r>
              <a:rPr lang="en-IN" dirty="0"/>
              <a:t> MaxSim</a:t>
            </a:r>
            <a:r>
              <a:rPr lang="en-IN" i="0" dirty="0">
                <a:solidFill>
                  <a:srgbClr val="202C8F"/>
                </a:solidFill>
                <a:effectLst/>
                <a:latin typeface="Inter"/>
              </a:rPr>
              <a:t> 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8A711-F76B-AB3B-A76E-CCA472BCC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6C84E-F752-B037-9424-26366DFE8B07}"/>
              </a:ext>
            </a:extLst>
          </p:cNvPr>
          <p:cNvSpPr txBox="1"/>
          <p:nvPr/>
        </p:nvSpPr>
        <p:spPr>
          <a:xfrm>
            <a:off x="914400" y="2337178"/>
            <a:ext cx="103586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202C8F"/>
                </a:solidFill>
              </a:rPr>
              <a:t>It  does capture semantic meaning between words.</a:t>
            </a:r>
          </a:p>
          <a:p>
            <a:pPr>
              <a:buNone/>
            </a:pPr>
            <a:r>
              <a:rPr lang="en-US" dirty="0" err="1">
                <a:solidFill>
                  <a:srgbClr val="202C8F"/>
                </a:solidFill>
              </a:rPr>
              <a:t>ColBERT</a:t>
            </a:r>
            <a:r>
              <a:rPr lang="en-US" dirty="0">
                <a:solidFill>
                  <a:srgbClr val="202C8F"/>
                </a:solidFill>
              </a:rPr>
              <a:t> breaks both the </a:t>
            </a:r>
            <a:r>
              <a:rPr lang="en-US" b="1" dirty="0">
                <a:solidFill>
                  <a:srgbClr val="202C8F"/>
                </a:solidFill>
              </a:rPr>
              <a:t>job description</a:t>
            </a:r>
            <a:r>
              <a:rPr lang="en-US" dirty="0">
                <a:solidFill>
                  <a:srgbClr val="202C8F"/>
                </a:solidFill>
              </a:rPr>
              <a:t> and the </a:t>
            </a:r>
            <a:r>
              <a:rPr lang="en-US" b="1" dirty="0">
                <a:solidFill>
                  <a:srgbClr val="202C8F"/>
                </a:solidFill>
              </a:rPr>
              <a:t>candidate section</a:t>
            </a:r>
            <a:r>
              <a:rPr lang="en-US" dirty="0">
                <a:solidFill>
                  <a:srgbClr val="202C8F"/>
                </a:solidFill>
              </a:rPr>
              <a:t> into </a:t>
            </a:r>
            <a:r>
              <a:rPr lang="en-US" i="1" dirty="0">
                <a:solidFill>
                  <a:srgbClr val="202C8F"/>
                </a:solidFill>
              </a:rPr>
              <a:t>tokens</a:t>
            </a:r>
            <a:r>
              <a:rPr lang="en-US" dirty="0">
                <a:solidFill>
                  <a:srgbClr val="202C8F"/>
                </a:solidFill>
              </a:rPr>
              <a:t> (which usually correspond to words or sub-words), then:</a:t>
            </a:r>
          </a:p>
          <a:p>
            <a:pPr>
              <a:buNone/>
            </a:pPr>
            <a:endParaRPr lang="en-US" dirty="0">
              <a:solidFill>
                <a:srgbClr val="202C8F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 Encodes each token</a:t>
            </a:r>
            <a:r>
              <a:rPr lang="en-US" dirty="0">
                <a:solidFill>
                  <a:srgbClr val="202C8F"/>
                </a:solidFill>
              </a:rPr>
              <a:t> using a deep transformer (like </a:t>
            </a:r>
            <a:r>
              <a:rPr lang="en-US" dirty="0" err="1">
                <a:solidFill>
                  <a:srgbClr val="202C8F"/>
                </a:solidFill>
              </a:rPr>
              <a:t>MPNet</a:t>
            </a:r>
            <a:r>
              <a:rPr lang="en-US" dirty="0">
                <a:solidFill>
                  <a:srgbClr val="202C8F"/>
                </a:solidFill>
              </a:rPr>
              <a:t> or </a:t>
            </a:r>
            <a:r>
              <a:rPr lang="en-US" dirty="0" err="1">
                <a:solidFill>
                  <a:srgbClr val="202C8F"/>
                </a:solidFill>
              </a:rPr>
              <a:t>DistilBERT</a:t>
            </a:r>
            <a:r>
              <a:rPr lang="en-US" dirty="0">
                <a:solidFill>
                  <a:srgbClr val="202C8F"/>
                </a:solidFill>
              </a:rPr>
              <a:t>) to get semantic vectors.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C8F"/>
                </a:solidFill>
              </a:rPr>
              <a:t> For every token in the job query, it finds the </a:t>
            </a:r>
            <a:r>
              <a:rPr lang="en-US" b="1" dirty="0">
                <a:solidFill>
                  <a:srgbClr val="202C8F"/>
                </a:solidFill>
              </a:rPr>
              <a:t>most similar token</a:t>
            </a:r>
            <a:r>
              <a:rPr lang="en-US" dirty="0">
                <a:solidFill>
                  <a:srgbClr val="202C8F"/>
                </a:solidFill>
              </a:rPr>
              <a:t> in the candidate section using </a:t>
            </a:r>
            <a:r>
              <a:rPr lang="en-US" b="1" dirty="0">
                <a:solidFill>
                  <a:srgbClr val="202C8F"/>
                </a:solidFill>
              </a:rPr>
              <a:t>cosine 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 similarity</a:t>
            </a:r>
            <a:r>
              <a:rPr lang="en-US" dirty="0">
                <a:solidFill>
                  <a:srgbClr val="202C8F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C8F"/>
                </a:solidFill>
              </a:rPr>
              <a:t> The </a:t>
            </a:r>
            <a:r>
              <a:rPr lang="en-US" b="1" dirty="0">
                <a:solidFill>
                  <a:srgbClr val="202C8F"/>
                </a:solidFill>
              </a:rPr>
              <a:t>maximum similarity values</a:t>
            </a:r>
            <a:r>
              <a:rPr lang="en-US" dirty="0">
                <a:solidFill>
                  <a:srgbClr val="202C8F"/>
                </a:solidFill>
              </a:rPr>
              <a:t> across all token comparisons are summed up (MaxSim = “maximum similarity”).</a:t>
            </a:r>
          </a:p>
          <a:p>
            <a:endParaRPr lang="en-US" dirty="0">
              <a:solidFill>
                <a:srgbClr val="202C8F"/>
              </a:solidFill>
            </a:endParaRPr>
          </a:p>
          <a:p>
            <a:pPr>
              <a:buNone/>
            </a:pPr>
            <a:endParaRPr lang="en-IN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337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E3698-43EE-BBF1-6D1F-46B342E35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722F-23A3-85FB-0661-F6F239F7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pPr algn="l"/>
            <a:r>
              <a:rPr lang="en-IN" i="0" dirty="0">
                <a:solidFill>
                  <a:srgbClr val="202C8F"/>
                </a:solidFill>
                <a:effectLst/>
              </a:rPr>
              <a:t>Model - </a:t>
            </a:r>
            <a:r>
              <a:rPr lang="en-IN" dirty="0"/>
              <a:t>Example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97DFA-BFB5-17FB-65A1-3CC5DB7A3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931F9-3A9D-C36F-08D8-6093A329C2B3}"/>
              </a:ext>
            </a:extLst>
          </p:cNvPr>
          <p:cNvSpPr txBox="1"/>
          <p:nvPr/>
        </p:nvSpPr>
        <p:spPr>
          <a:xfrm>
            <a:off x="914400" y="2337178"/>
            <a:ext cx="10358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202C8F"/>
                </a:solidFill>
              </a:rPr>
              <a:t>It  does capture semantic meaning between words.</a:t>
            </a:r>
          </a:p>
          <a:p>
            <a:pPr>
              <a:buNone/>
            </a:pPr>
            <a:r>
              <a:rPr lang="en-US" dirty="0" err="1">
                <a:solidFill>
                  <a:srgbClr val="202C8F"/>
                </a:solidFill>
              </a:rPr>
              <a:t>ColBERT</a:t>
            </a:r>
            <a:r>
              <a:rPr lang="en-US" dirty="0">
                <a:solidFill>
                  <a:srgbClr val="202C8F"/>
                </a:solidFill>
              </a:rPr>
              <a:t> breaks both the </a:t>
            </a:r>
            <a:r>
              <a:rPr lang="en-US" b="1" dirty="0">
                <a:solidFill>
                  <a:srgbClr val="202C8F"/>
                </a:solidFill>
              </a:rPr>
              <a:t>job description</a:t>
            </a:r>
            <a:r>
              <a:rPr lang="en-US" dirty="0">
                <a:solidFill>
                  <a:srgbClr val="202C8F"/>
                </a:solidFill>
              </a:rPr>
              <a:t> and the </a:t>
            </a:r>
            <a:r>
              <a:rPr lang="en-US" b="1" dirty="0">
                <a:solidFill>
                  <a:srgbClr val="202C8F"/>
                </a:solidFill>
              </a:rPr>
              <a:t>candidate section</a:t>
            </a:r>
            <a:r>
              <a:rPr lang="en-US" dirty="0">
                <a:solidFill>
                  <a:srgbClr val="202C8F"/>
                </a:solidFill>
              </a:rPr>
              <a:t> into </a:t>
            </a:r>
            <a:r>
              <a:rPr lang="en-US" i="1" dirty="0">
                <a:solidFill>
                  <a:srgbClr val="202C8F"/>
                </a:solidFill>
              </a:rPr>
              <a:t>tokens</a:t>
            </a:r>
            <a:r>
              <a:rPr lang="en-US" dirty="0">
                <a:solidFill>
                  <a:srgbClr val="202C8F"/>
                </a:solidFill>
              </a:rPr>
              <a:t> (which usually correspond to words or sub-words), then:</a:t>
            </a:r>
          </a:p>
          <a:p>
            <a:pPr>
              <a:buNone/>
            </a:pPr>
            <a:endParaRPr lang="en-US" dirty="0">
              <a:solidFill>
                <a:srgbClr val="202C8F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 Encodes each token</a:t>
            </a:r>
            <a:r>
              <a:rPr lang="en-US" dirty="0">
                <a:solidFill>
                  <a:srgbClr val="202C8F"/>
                </a:solidFill>
              </a:rPr>
              <a:t> using a deep transformer (like </a:t>
            </a:r>
            <a:r>
              <a:rPr lang="en-US" dirty="0" err="1">
                <a:solidFill>
                  <a:srgbClr val="202C8F"/>
                </a:solidFill>
              </a:rPr>
              <a:t>MPNet</a:t>
            </a:r>
            <a:r>
              <a:rPr lang="en-US" dirty="0">
                <a:solidFill>
                  <a:srgbClr val="202C8F"/>
                </a:solidFill>
              </a:rPr>
              <a:t> or </a:t>
            </a:r>
            <a:r>
              <a:rPr lang="en-US" dirty="0" err="1">
                <a:solidFill>
                  <a:srgbClr val="202C8F"/>
                </a:solidFill>
              </a:rPr>
              <a:t>DistilBERT</a:t>
            </a:r>
            <a:r>
              <a:rPr lang="en-US" dirty="0">
                <a:solidFill>
                  <a:srgbClr val="202C8F"/>
                </a:solidFill>
              </a:rPr>
              <a:t>) to get semantic vectors.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C8F"/>
                </a:solidFill>
              </a:rPr>
              <a:t> For every token in the job query, it finds the </a:t>
            </a:r>
            <a:r>
              <a:rPr lang="en-US" b="1" dirty="0">
                <a:solidFill>
                  <a:srgbClr val="202C8F"/>
                </a:solidFill>
              </a:rPr>
              <a:t>most similar token</a:t>
            </a:r>
            <a:r>
              <a:rPr lang="en-US" dirty="0">
                <a:solidFill>
                  <a:srgbClr val="202C8F"/>
                </a:solidFill>
              </a:rPr>
              <a:t> in the candidate section using </a:t>
            </a:r>
            <a:r>
              <a:rPr lang="en-US" b="1" dirty="0">
                <a:solidFill>
                  <a:srgbClr val="202C8F"/>
                </a:solidFill>
              </a:rPr>
              <a:t>cosine 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 similarity</a:t>
            </a:r>
            <a:r>
              <a:rPr lang="en-US" dirty="0">
                <a:solidFill>
                  <a:srgbClr val="202C8F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C8F"/>
                </a:solidFill>
              </a:rPr>
              <a:t> The </a:t>
            </a:r>
            <a:r>
              <a:rPr lang="en-US" b="1" dirty="0">
                <a:solidFill>
                  <a:srgbClr val="202C8F"/>
                </a:solidFill>
              </a:rPr>
              <a:t>maximum similarity values</a:t>
            </a:r>
            <a:r>
              <a:rPr lang="en-US" dirty="0">
                <a:solidFill>
                  <a:srgbClr val="202C8F"/>
                </a:solidFill>
              </a:rPr>
              <a:t> across all token comparisons are summed up (MaxSim = “maximum similarity”).</a:t>
            </a:r>
          </a:p>
          <a:p>
            <a:endParaRPr lang="en-US" dirty="0">
              <a:solidFill>
                <a:srgbClr val="202C8F"/>
              </a:solidFill>
            </a:endParaRPr>
          </a:p>
          <a:p>
            <a:r>
              <a:rPr lang="en-US">
                <a:solidFill>
                  <a:srgbClr val="202C8F"/>
                </a:solidFill>
              </a:rPr>
              <a:t>Link</a:t>
            </a:r>
            <a:br>
              <a:rPr lang="en-US" i="1" u="sng" dirty="0">
                <a:solidFill>
                  <a:srgbClr val="202C8F"/>
                </a:solidFill>
              </a:rPr>
            </a:br>
            <a:r>
              <a:rPr lang="en-US" i="1" u="sng" dirty="0">
                <a:solidFill>
                  <a:srgbClr val="202C8F"/>
                </a:solidFill>
              </a:rPr>
              <a:t>https://docs.google.com/document/d/1hu8-DLsNqh-jfc6xibKBmuC3cssCyXDeBBaHvRFg7gg/edit?usp=sharing</a:t>
            </a:r>
            <a:endParaRPr lang="en-IN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224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96036"/>
            <a:ext cx="6421271" cy="4046561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865428"/>
            <a:ext cx="6523629" cy="1182820"/>
          </a:xfrm>
        </p:spPr>
        <p:txBody>
          <a:bodyPr/>
          <a:lstStyle/>
          <a:p>
            <a:r>
              <a:rPr lang="en-US" dirty="0"/>
              <a:t>Dhanashree Nerkar | </a:t>
            </a:r>
            <a:r>
              <a:rPr lang="en-US" dirty="0">
                <a:hlinkClick r:id="rId3"/>
              </a:rPr>
              <a:t>nerkar.d@northeastern.edu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01577-1133-2A0D-8FB7-F897F6771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49F2-C956-8EB8-5E37-6EAEF778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48" y="1518699"/>
            <a:ext cx="5216944" cy="2977820"/>
          </a:xfrm>
        </p:spPr>
        <p:txBody>
          <a:bodyPr/>
          <a:lstStyle/>
          <a:p>
            <a:r>
              <a:rPr lang="en-US" dirty="0"/>
              <a:t>Flow</a:t>
            </a:r>
            <a:br>
              <a:rPr lang="en-US" dirty="0"/>
            </a:br>
            <a:br>
              <a:rPr lang="en-US" sz="2800" dirty="0"/>
            </a:br>
            <a:endParaRPr lang="en-US" sz="2400" b="0" i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00D4B50-D54A-B211-6C6C-15CBA64395E0}"/>
              </a:ext>
            </a:extLst>
          </p:cNvPr>
          <p:cNvSpPr txBox="1">
            <a:spLocks/>
          </p:cNvSpPr>
          <p:nvPr/>
        </p:nvSpPr>
        <p:spPr>
          <a:xfrm>
            <a:off x="5083791" y="3227696"/>
            <a:ext cx="6262678" cy="2814287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58195-2032-9B41-BE33-9D344E5B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33" y="163002"/>
            <a:ext cx="4738675" cy="65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4053385"/>
            <a:ext cx="5759356" cy="2415654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/>
              <a:t>Manual resume screening is inefficient and often biased.</a:t>
            </a:r>
          </a:p>
          <a:p>
            <a:endParaRPr lang="en-US" sz="2600" dirty="0"/>
          </a:p>
          <a:p>
            <a:r>
              <a:rPr lang="en-US" sz="2600" dirty="0"/>
              <a:t>Traditional keyword-based systems lack context and semantic understanding.</a:t>
            </a:r>
          </a:p>
          <a:p>
            <a:endParaRPr lang="en-US" sz="2600" dirty="0"/>
          </a:p>
          <a:p>
            <a:r>
              <a:rPr lang="en-US" sz="2600" dirty="0"/>
              <a:t>A semantic model is needed to assess candidate-job compatibility more intelligently.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F96A6-2458-D4D8-6C0F-FEF82F9B9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896" y="1361936"/>
            <a:ext cx="3351872" cy="31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481" y="1057274"/>
            <a:ext cx="8175010" cy="994164"/>
          </a:xfrm>
        </p:spPr>
        <p:txBody>
          <a:bodyPr/>
          <a:lstStyle/>
          <a:p>
            <a:r>
              <a:rPr lang="en-US" dirty="0"/>
              <a:t>Data Collection &amp;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606721"/>
            <a:ext cx="7965460" cy="3194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Sources: Candidate profiles and job descriptions stored in structured CSV format.</a:t>
            </a:r>
          </a:p>
          <a:p>
            <a:pPr marL="0" indent="0">
              <a:buNone/>
            </a:pPr>
            <a:r>
              <a:rPr lang="en-US" sz="2400" dirty="0"/>
              <a:t>Candidate Fields: Experience, Projects, Education, Skills, Publications.</a:t>
            </a:r>
          </a:p>
          <a:p>
            <a:pPr marL="0" indent="0">
              <a:buNone/>
            </a:pPr>
            <a:r>
              <a:rPr lang="en-US" sz="2400" dirty="0"/>
              <a:t>Job Fields: Responsibilities, Qualifications, Skills.</a:t>
            </a:r>
          </a:p>
          <a:p>
            <a:pPr marL="0" indent="0">
              <a:buNone/>
            </a:pPr>
            <a:r>
              <a:rPr lang="en-US" sz="2400" dirty="0"/>
              <a:t>Data Cleaning: Addressed encoding issues, filled missing values, normalized and preprocessed text fields.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Parsed and cleaned relevant sections from text fields using regex.</a:t>
            </a:r>
          </a:p>
          <a:p>
            <a:endParaRPr lang="en-US" dirty="0"/>
          </a:p>
          <a:p>
            <a:r>
              <a:rPr lang="en-US" dirty="0"/>
              <a:t>Extracted standardized components from nested entries (e.g., experience, skills).</a:t>
            </a:r>
          </a:p>
          <a:p>
            <a:endParaRPr lang="en-US" dirty="0"/>
          </a:p>
          <a:p>
            <a:r>
              <a:rPr lang="en-US" dirty="0"/>
              <a:t>Prepared domain-specific semantic comparison inputs.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0B8CB-8669-2055-EEF2-82126913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60C7707-2D69-831C-8283-E44B77846C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3C325-6812-8813-7967-487F6568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030" y="177977"/>
            <a:ext cx="11782511" cy="3581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F23636-C09A-0F01-136B-AF9B667A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08" y="1716964"/>
            <a:ext cx="11753936" cy="2886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200B6-01AF-6263-8239-3FB240486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56" y="3495650"/>
            <a:ext cx="11706311" cy="336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55475-36C1-1197-AF6F-90B35EE6C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45" y="4924411"/>
            <a:ext cx="11734886" cy="19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A3EA6-F7C9-FE55-0471-CBFF0D69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39533CB-C09C-B82B-C226-7D3DFE66C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FE540-FDD9-F339-F163-87A5D69FE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11" y="1103329"/>
            <a:ext cx="12234622" cy="23256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5B42D-F19D-DFEB-F002-38D7BEB55243}"/>
              </a:ext>
            </a:extLst>
          </p:cNvPr>
          <p:cNvSpPr txBox="1"/>
          <p:nvPr/>
        </p:nvSpPr>
        <p:spPr>
          <a:xfrm>
            <a:off x="2893328" y="3476770"/>
            <a:ext cx="8898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Aggregated and the cleaned and processed data in a single excel sheet for easy read and write.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Cleaning and formatting changes:</a:t>
            </a:r>
          </a:p>
          <a:p>
            <a:r>
              <a:rPr lang="en-US" dirty="0">
                <a:solidFill>
                  <a:srgbClr val="002060"/>
                </a:solidFill>
              </a:rPr>
              <a:t>1. Separated each project/experience/skills using a semicolon for slicing purpose for each candidate</a:t>
            </a:r>
          </a:p>
          <a:p>
            <a:r>
              <a:rPr lang="en-US" dirty="0">
                <a:solidFill>
                  <a:srgbClr val="002060"/>
                </a:solidFill>
              </a:rPr>
              <a:t>2. Removed unnecessary keyword from descriptions for each section to reduce noise and purify data for semantic accuracy.</a:t>
            </a:r>
          </a:p>
          <a:p>
            <a:r>
              <a:rPr lang="en-US" dirty="0">
                <a:solidFill>
                  <a:srgbClr val="002060"/>
                </a:solidFill>
              </a:rPr>
              <a:t>3. Replaced black cells with no data with “None” to avoided system failure/code crash.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3361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{09D6BA45-F060-455B-BEAB-42CE07FCF0DB}tf78438558_win32</Template>
  <TotalTime>1856</TotalTime>
  <Words>1491</Words>
  <Application>Microsoft Office PowerPoint</Application>
  <PresentationFormat>Widescreen</PresentationFormat>
  <Paragraphs>206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Inter</vt:lpstr>
      <vt:lpstr>Sabon Next LT</vt:lpstr>
      <vt:lpstr>Custom</vt:lpstr>
      <vt:lpstr>AI-Powered Semantic Matching System for Candidate-Job Ranking</vt:lpstr>
      <vt:lpstr>Project Overview</vt:lpstr>
      <vt:lpstr>  </vt:lpstr>
      <vt:lpstr>Flow  </vt:lpstr>
      <vt:lpstr>Problem Statement</vt:lpstr>
      <vt:lpstr>Data Collection &amp; Preparation</vt:lpstr>
      <vt:lpstr>Feature Engineering</vt:lpstr>
      <vt:lpstr>PowerPoint Presentation</vt:lpstr>
      <vt:lpstr>PowerPoint Presentation</vt:lpstr>
      <vt:lpstr>Effective delivery techniques used in MVP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Score Calculation</vt:lpstr>
      <vt:lpstr>PowerPoint Presentation</vt:lpstr>
      <vt:lpstr>PowerPoint Presentation</vt:lpstr>
      <vt:lpstr>Test Dataset Generation</vt:lpstr>
      <vt:lpstr>Model Analysis</vt:lpstr>
      <vt:lpstr>Model Training with  XGBoost Ranking</vt:lpstr>
      <vt:lpstr>Model Evaluation &amp; Performance</vt:lpstr>
      <vt:lpstr>Test Predictions  &amp; Visualization</vt:lpstr>
      <vt:lpstr>Final Observations &amp; takeaways</vt:lpstr>
      <vt:lpstr>PowerPoint Presentation</vt:lpstr>
      <vt:lpstr>improvements </vt:lpstr>
      <vt:lpstr>improvements </vt:lpstr>
      <vt:lpstr>improvements </vt:lpstr>
      <vt:lpstr>improvements </vt:lpstr>
      <vt:lpstr>improvements </vt:lpstr>
      <vt:lpstr>Model - ColBERT’s MaxSim </vt:lpstr>
      <vt:lpstr>Model - Example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Dhanashree Nerkar</dc:creator>
  <cp:lastModifiedBy>Dhanashree Nerkar</cp:lastModifiedBy>
  <cp:revision>79</cp:revision>
  <dcterms:created xsi:type="dcterms:W3CDTF">2025-04-11T17:13:39Z</dcterms:created>
  <dcterms:modified xsi:type="dcterms:W3CDTF">2025-05-01T18:22:23Z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